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1"/>
  </p:notesMasterIdLst>
  <p:sldIdLst>
    <p:sldId id="256" r:id="rId2"/>
    <p:sldId id="257" r:id="rId3"/>
    <p:sldId id="261" r:id="rId4"/>
    <p:sldId id="260" r:id="rId5"/>
    <p:sldId id="262" r:id="rId6"/>
    <p:sldId id="263" r:id="rId7"/>
    <p:sldId id="264" r:id="rId8"/>
    <p:sldId id="265" r:id="rId9"/>
    <p:sldId id="258" r:id="rId10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A693"/>
    <a:srgbClr val="0EBC91"/>
    <a:srgbClr val="09738A"/>
    <a:srgbClr val="ED4237"/>
    <a:srgbClr val="FFD62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49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592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jpg>
</file>

<file path=ppt/media/image3.jpg>
</file>

<file path=ppt/media/image4.png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DB0BDF-0019-4A16-B80D-0357BD8CD8CB}" type="datetimeFigureOut">
              <a:rPr lang="es-ES" smtClean="0"/>
              <a:t>26/4/17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335FAA-0062-4BA3-BCCB-E7071180A453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17900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0" y="4443832"/>
            <a:ext cx="9144000" cy="1325563"/>
          </a:xfrm>
        </p:spPr>
        <p:txBody>
          <a:bodyPr/>
          <a:lstStyle>
            <a:lvl1pPr algn="ctr">
              <a:defRPr baseline="0">
                <a:latin typeface="Miriam Libre" panose="00000500000000000000" pitchFamily="2" charset="-79"/>
                <a:cs typeface="Miriam Libre" panose="00000500000000000000" pitchFamily="2" charset="-79"/>
              </a:defRPr>
            </a:lvl1pPr>
          </a:lstStyle>
          <a:p>
            <a:r>
              <a:rPr lang="es-ES" dirty="0" smtClean="0"/>
              <a:t>EL TITULO EN MAYÚSCULAS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320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3502" y="160590"/>
            <a:ext cx="7886700" cy="958348"/>
          </a:xfrm>
        </p:spPr>
        <p:txBody>
          <a:bodyPr>
            <a:normAutofit/>
          </a:bodyPr>
          <a:lstStyle>
            <a:lvl1pPr>
              <a:defRPr sz="3200" b="1">
                <a:latin typeface="Miriam Libre" panose="00000500000000000000" pitchFamily="2" charset="-79"/>
                <a:cs typeface="Miriam Libre" panose="00000500000000000000" pitchFamily="2" charset="-79"/>
              </a:defRPr>
            </a:lvl1pPr>
          </a:lstStyle>
          <a:p>
            <a:r>
              <a:rPr lang="es-ES" dirty="0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33347" y="6492875"/>
            <a:ext cx="7188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defRPr>
            </a:lvl1pPr>
          </a:lstStyle>
          <a:p>
            <a:fld id="{921CDE6E-4ED2-4D4A-821D-5478635A218F}" type="slidenum">
              <a:rPr lang="es-ES" smtClean="0"/>
              <a:pPr/>
              <a:t>‹Nr.›</a:t>
            </a:fld>
            <a:endParaRPr lang="es-ES" dirty="0"/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965540" y="1403225"/>
            <a:ext cx="7886700" cy="4805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latin typeface="Miriam Libre" panose="00000500000000000000" pitchFamily="2" charset="-79"/>
                <a:cs typeface="Miriam Libre" panose="00000500000000000000" pitchFamily="2" charset="-79"/>
              </a:defRPr>
            </a:lvl1pPr>
            <a:lvl2pPr>
              <a:defRPr>
                <a:latin typeface="Miriam Libre" panose="00000500000000000000" pitchFamily="2" charset="-79"/>
                <a:cs typeface="Miriam Libre" panose="00000500000000000000" pitchFamily="2" charset="-79"/>
              </a:defRPr>
            </a:lvl2pPr>
            <a:lvl3pPr>
              <a:defRPr>
                <a:latin typeface="Miriam Libre" panose="00000500000000000000" pitchFamily="2" charset="-79"/>
                <a:cs typeface="Miriam Libre" panose="00000500000000000000" pitchFamily="2" charset="-79"/>
              </a:defRPr>
            </a:lvl3pPr>
            <a:lvl4pPr>
              <a:defRPr>
                <a:latin typeface="Miriam Libre" panose="00000500000000000000" pitchFamily="2" charset="-79"/>
                <a:cs typeface="Miriam Libre" panose="00000500000000000000" pitchFamily="2" charset="-79"/>
              </a:defRPr>
            </a:lvl4pPr>
            <a:lvl5pPr>
              <a:defRPr>
                <a:latin typeface="Miriam Libre" panose="00000500000000000000" pitchFamily="2" charset="-79"/>
                <a:cs typeface="Miriam Libre" panose="00000500000000000000" pitchFamily="2" charset="-79"/>
              </a:defRPr>
            </a:lvl5pPr>
          </a:lstStyle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411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0699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1CDE6E-4ED2-4D4A-821D-5478635A218F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8897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4382504"/>
            <a:ext cx="9144000" cy="1329452"/>
          </a:xfrm>
        </p:spPr>
        <p:txBody>
          <a:bodyPr>
            <a:normAutofit/>
          </a:bodyPr>
          <a:lstStyle/>
          <a:p>
            <a:pPr algn="ctr"/>
            <a:r>
              <a:rPr lang="es-ES" dirty="0" smtClean="0">
                <a:latin typeface="Miriam Libre" panose="00000500000000000000" pitchFamily="2" charset="-79"/>
                <a:cs typeface="Miriam Libre" panose="00000500000000000000" pitchFamily="2" charset="-79"/>
              </a:rPr>
              <a:t>ANÁLISIS EN REDES SOCIALES</a:t>
            </a:r>
            <a:br>
              <a:rPr lang="es-ES" dirty="0" smtClean="0">
                <a:latin typeface="Miriam Libre" panose="00000500000000000000" pitchFamily="2" charset="-79"/>
                <a:cs typeface="Miriam Libre" panose="00000500000000000000" pitchFamily="2" charset="-79"/>
              </a:rPr>
            </a:br>
            <a:r>
              <a:rPr lang="es-ES" dirty="0" smtClean="0">
                <a:latin typeface="Miriam Libre" panose="00000500000000000000" pitchFamily="2" charset="-79"/>
                <a:cs typeface="Miriam Libre" panose="00000500000000000000" pitchFamily="2" charset="-79"/>
              </a:rPr>
              <a:t>PARA RECURSOS HUMANOS</a:t>
            </a:r>
            <a:endParaRPr lang="es-ES" dirty="0"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428321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83006" y="589820"/>
            <a:ext cx="4977988" cy="5340024"/>
          </a:xfrm>
          <a:prstGeom prst="rect">
            <a:avLst/>
          </a:prstGeom>
          <a:noFill/>
        </p:spPr>
      </p:pic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21CDE6E-4ED2-4D4A-821D-5478635A218F}" type="slidenum">
              <a:rPr lang="es-ES" smtClean="0"/>
              <a:pPr/>
              <a:t>2</a:t>
            </a:fld>
            <a:endParaRPr lang="es-ES" dirty="0"/>
          </a:p>
        </p:txBody>
      </p:sp>
      <p:sp>
        <p:nvSpPr>
          <p:cNvPr id="6" name="CuadroTexto 5"/>
          <p:cNvSpPr txBox="1"/>
          <p:nvPr/>
        </p:nvSpPr>
        <p:spPr>
          <a:xfrm>
            <a:off x="1125416" y="1101803"/>
            <a:ext cx="752621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000" b="1" dirty="0" smtClean="0">
                <a:solidFill>
                  <a:srgbClr val="09738A"/>
                </a:solidFill>
                <a:latin typeface="+mj-lt"/>
              </a:rPr>
              <a:t>Para cualquier departamento de recursos humanos, empresa de selección o “</a:t>
            </a:r>
            <a:r>
              <a:rPr lang="es-ES_tradnl" sz="2000" b="1" dirty="0" err="1" smtClean="0">
                <a:solidFill>
                  <a:srgbClr val="09738A"/>
                </a:solidFill>
                <a:latin typeface="+mj-lt"/>
              </a:rPr>
              <a:t>headhunter</a:t>
            </a:r>
            <a:r>
              <a:rPr lang="es-ES_tradnl" sz="2000" b="1" dirty="0" smtClean="0">
                <a:solidFill>
                  <a:srgbClr val="09738A"/>
                </a:solidFill>
                <a:latin typeface="+mj-lt"/>
              </a:rPr>
              <a:t>” es relativamente sencillo hoy día buscar perfiles profesionales (</a:t>
            </a:r>
            <a:r>
              <a:rPr lang="es-ES" sz="2000" b="1" dirty="0" smtClean="0">
                <a:solidFill>
                  <a:srgbClr val="09738A"/>
                </a:solidFill>
                <a:latin typeface="+mj-lt"/>
              </a:rPr>
              <a:t>cv, portales de empleo, </a:t>
            </a:r>
            <a:r>
              <a:rPr lang="es-ES" sz="2000" b="1" dirty="0" err="1" smtClean="0">
                <a:solidFill>
                  <a:srgbClr val="09738A"/>
                </a:solidFill>
                <a:latin typeface="+mj-lt"/>
              </a:rPr>
              <a:t>linkedin</a:t>
            </a:r>
            <a:r>
              <a:rPr lang="es-ES" sz="2000" b="1" dirty="0" smtClean="0">
                <a:solidFill>
                  <a:srgbClr val="09738A"/>
                </a:solidFill>
                <a:latin typeface="+mj-lt"/>
              </a:rPr>
              <a:t>, </a:t>
            </a:r>
            <a:r>
              <a:rPr lang="es-ES" sz="2000" b="1" dirty="0" err="1" smtClean="0">
                <a:solidFill>
                  <a:srgbClr val="09738A"/>
                </a:solidFill>
                <a:latin typeface="+mj-lt"/>
              </a:rPr>
              <a:t>etc</a:t>
            </a:r>
            <a:r>
              <a:rPr lang="es-ES" sz="2000" b="1" dirty="0" smtClean="0">
                <a:solidFill>
                  <a:srgbClr val="09738A"/>
                </a:solidFill>
                <a:latin typeface="+mj-lt"/>
              </a:rPr>
              <a:t>).</a:t>
            </a:r>
          </a:p>
          <a:p>
            <a:endParaRPr lang="es-ES_tradnl" sz="2000" b="1" dirty="0" smtClean="0">
              <a:solidFill>
                <a:srgbClr val="09738A"/>
              </a:solidFill>
              <a:latin typeface="+mj-lt"/>
            </a:endParaRPr>
          </a:p>
          <a:p>
            <a:r>
              <a:rPr lang="es-ES_tradnl" sz="2000" b="1" dirty="0" smtClean="0">
                <a:solidFill>
                  <a:srgbClr val="09738A"/>
                </a:solidFill>
                <a:latin typeface="+mj-lt"/>
              </a:rPr>
              <a:t>Sin embargo, una vez hecha una selección preliminar:</a:t>
            </a:r>
            <a:endParaRPr lang="es-ES" sz="2000" b="1" dirty="0" smtClean="0">
              <a:solidFill>
                <a:srgbClr val="09738A"/>
              </a:solidFill>
              <a:latin typeface="+mj-lt"/>
            </a:endParaRPr>
          </a:p>
          <a:p>
            <a:pPr marL="342900" indent="-342900">
              <a:buFont typeface="Arial" charset="0"/>
              <a:buChar char="•"/>
            </a:pPr>
            <a:r>
              <a:rPr lang="es-ES_tradnl" sz="2000" b="1" dirty="0" smtClean="0">
                <a:solidFill>
                  <a:srgbClr val="09738A"/>
                </a:solidFill>
                <a:latin typeface="+mj-lt"/>
              </a:rPr>
              <a:t>¿Cómo elegir el mejor perfil?</a:t>
            </a:r>
          </a:p>
          <a:p>
            <a:pPr marL="342900" indent="-342900">
              <a:buFont typeface="Arial" charset="0"/>
              <a:buChar char="•"/>
            </a:pPr>
            <a:r>
              <a:rPr lang="es-ES_tradnl" sz="2000" b="1" dirty="0" smtClean="0">
                <a:solidFill>
                  <a:srgbClr val="09738A"/>
                </a:solidFill>
                <a:latin typeface="+mj-lt"/>
              </a:rPr>
              <a:t>¿Es necesario entrevistarlos a </a:t>
            </a:r>
            <a:r>
              <a:rPr lang="es-ES_tradnl" sz="2000" b="1" dirty="0" err="1" smtClean="0">
                <a:solidFill>
                  <a:srgbClr val="09738A"/>
                </a:solidFill>
                <a:latin typeface="+mj-lt"/>
              </a:rPr>
              <a:t>tod@s</a:t>
            </a:r>
            <a:r>
              <a:rPr lang="es-ES_tradnl" sz="2000" b="1" dirty="0" smtClean="0">
                <a:solidFill>
                  <a:srgbClr val="09738A"/>
                </a:solidFill>
                <a:latin typeface="+mj-lt"/>
              </a:rPr>
              <a:t>?</a:t>
            </a:r>
          </a:p>
          <a:p>
            <a:pPr marL="342900" indent="-342900">
              <a:buFont typeface="Arial" charset="0"/>
              <a:buChar char="•"/>
            </a:pPr>
            <a:r>
              <a:rPr lang="es-ES_tradnl" sz="2000" b="1" dirty="0" smtClean="0">
                <a:solidFill>
                  <a:srgbClr val="09738A"/>
                </a:solidFill>
                <a:latin typeface="+mj-lt"/>
              </a:rPr>
              <a:t>¿</a:t>
            </a:r>
            <a:r>
              <a:rPr lang="es-ES_tradnl" sz="2000" b="1" dirty="0" err="1" smtClean="0">
                <a:solidFill>
                  <a:srgbClr val="09738A"/>
                </a:solidFill>
                <a:latin typeface="+mj-lt"/>
              </a:rPr>
              <a:t>Entrevistarl@s</a:t>
            </a:r>
            <a:r>
              <a:rPr lang="es-ES_tradnl" sz="2000" b="1" dirty="0" smtClean="0">
                <a:solidFill>
                  <a:srgbClr val="09738A"/>
                </a:solidFill>
                <a:latin typeface="+mj-lt"/>
              </a:rPr>
              <a:t> es una oportunidad “</a:t>
            </a:r>
            <a:r>
              <a:rPr lang="es-ES_tradnl" sz="2000" b="1" dirty="0" err="1" smtClean="0">
                <a:solidFill>
                  <a:srgbClr val="09738A"/>
                </a:solidFill>
                <a:latin typeface="+mj-lt"/>
              </a:rPr>
              <a:t>one-shot</a:t>
            </a:r>
            <a:r>
              <a:rPr lang="es-ES_tradnl" sz="2000" b="1" dirty="0" smtClean="0">
                <a:solidFill>
                  <a:srgbClr val="09738A"/>
                </a:solidFill>
                <a:latin typeface="+mj-lt"/>
              </a:rPr>
              <a:t>”?</a:t>
            </a:r>
          </a:p>
          <a:p>
            <a:pPr marL="342900" indent="-342900">
              <a:buFont typeface="Arial" charset="0"/>
              <a:buChar char="•"/>
            </a:pPr>
            <a:r>
              <a:rPr lang="es-ES_tradnl" sz="2000" b="1" dirty="0" smtClean="0">
                <a:solidFill>
                  <a:srgbClr val="09738A"/>
                </a:solidFill>
                <a:latin typeface="+mj-lt"/>
              </a:rPr>
              <a:t>¿Cómo contrastar la fiabilidad de la información?</a:t>
            </a:r>
          </a:p>
          <a:p>
            <a:pPr marL="342900" indent="-342900">
              <a:buFont typeface="Arial" charset="0"/>
              <a:buChar char="•"/>
            </a:pPr>
            <a:endParaRPr lang="es-ES" sz="2000" b="1" dirty="0" smtClean="0">
              <a:solidFill>
                <a:srgbClr val="09738A"/>
              </a:solidFill>
              <a:latin typeface="+mj-lt"/>
            </a:endParaRPr>
          </a:p>
          <a:p>
            <a:r>
              <a:rPr lang="mr-IN" sz="2000" b="1" dirty="0" smtClean="0">
                <a:solidFill>
                  <a:srgbClr val="09738A"/>
                </a:solidFill>
                <a:latin typeface="+mj-lt"/>
              </a:rPr>
              <a:t>…</a:t>
            </a:r>
            <a:endParaRPr lang="es-ES_tradnl" sz="2000" b="1" dirty="0">
              <a:solidFill>
                <a:srgbClr val="09738A"/>
              </a:solidFill>
              <a:latin typeface="+mj-lt"/>
            </a:endParaRPr>
          </a:p>
        </p:txBody>
      </p:sp>
      <p:sp>
        <p:nvSpPr>
          <p:cNvPr id="15" name="CuadroTexto 14"/>
          <p:cNvSpPr txBox="1"/>
          <p:nvPr/>
        </p:nvSpPr>
        <p:spPr>
          <a:xfrm>
            <a:off x="779864" y="5212393"/>
            <a:ext cx="75842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3200" dirty="0" smtClean="0">
                <a:solidFill>
                  <a:srgbClr val="0EBC91"/>
                </a:solidFill>
              </a:rPr>
              <a:t>“Staff Pick </a:t>
            </a:r>
            <a:r>
              <a:rPr lang="es-ES_tradnl" sz="3200" dirty="0" err="1" smtClean="0">
                <a:solidFill>
                  <a:srgbClr val="0EBC91"/>
                </a:solidFill>
              </a:rPr>
              <a:t>Solution</a:t>
            </a:r>
            <a:r>
              <a:rPr lang="es-ES_tradnl" sz="3200" dirty="0" smtClean="0">
                <a:solidFill>
                  <a:srgbClr val="0EBC91"/>
                </a:solidFill>
              </a:rPr>
              <a:t>” </a:t>
            </a:r>
            <a:r>
              <a:rPr lang="es-ES_tradnl" sz="3200" dirty="0" err="1" smtClean="0">
                <a:solidFill>
                  <a:srgbClr val="0EBC91"/>
                </a:solidFill>
              </a:rPr>
              <a:t>by</a:t>
            </a:r>
            <a:r>
              <a:rPr lang="es-ES_tradnl" sz="3200" dirty="0" smtClean="0">
                <a:solidFill>
                  <a:srgbClr val="0EBC91"/>
                </a:solidFill>
              </a:rPr>
              <a:t> </a:t>
            </a:r>
            <a:r>
              <a:rPr lang="es-ES_tradnl" sz="3200" dirty="0" err="1" smtClean="0">
                <a:solidFill>
                  <a:srgbClr val="0EBC91"/>
                </a:solidFill>
              </a:rPr>
              <a:t>Octopus</a:t>
            </a:r>
            <a:endParaRPr lang="es-ES_tradnl" sz="3200" dirty="0">
              <a:solidFill>
                <a:srgbClr val="0EBC9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4750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21CDE6E-4ED2-4D4A-821D-5478635A218F}" type="slidenum">
              <a:rPr lang="es-ES" smtClean="0"/>
              <a:pPr/>
              <a:t>3</a:t>
            </a:fld>
            <a:endParaRPr lang="es-ES" dirty="0"/>
          </a:p>
        </p:txBody>
      </p:sp>
      <p:sp>
        <p:nvSpPr>
          <p:cNvPr id="6" name="CuadroTexto 5"/>
          <p:cNvSpPr txBox="1"/>
          <p:nvPr/>
        </p:nvSpPr>
        <p:spPr>
          <a:xfrm>
            <a:off x="0" y="2543742"/>
            <a:ext cx="91439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9600" b="1" smtClean="0">
                <a:solidFill>
                  <a:srgbClr val="09738A"/>
                </a:solidFill>
                <a:latin typeface="+mj-lt"/>
              </a:rPr>
              <a:t>¿QUÉ?</a:t>
            </a:r>
            <a:endParaRPr lang="es-ES_tradnl" sz="9600" b="1">
              <a:solidFill>
                <a:srgbClr val="09738A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10148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21CDE6E-4ED2-4D4A-821D-5478635A218F}" type="slidenum">
              <a:rPr lang="es-ES" smtClean="0"/>
              <a:pPr/>
              <a:t>4</a:t>
            </a:fld>
            <a:endParaRPr lang="es-ES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46" y="1172307"/>
            <a:ext cx="407079" cy="436685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1490004" y="1172307"/>
            <a:ext cx="73622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>
                <a:solidFill>
                  <a:srgbClr val="09738A"/>
                </a:solidFill>
              </a:rPr>
              <a:t>Complementar la información formal más allá del “cv” o “</a:t>
            </a:r>
            <a:r>
              <a:rPr lang="es-ES" sz="2000" dirty="0" err="1" smtClean="0">
                <a:solidFill>
                  <a:srgbClr val="09738A"/>
                </a:solidFill>
              </a:rPr>
              <a:t>linkedin</a:t>
            </a:r>
            <a:r>
              <a:rPr lang="es-ES" sz="2000" dirty="0" smtClean="0">
                <a:solidFill>
                  <a:srgbClr val="09738A"/>
                </a:solidFill>
              </a:rPr>
              <a:t>”</a:t>
            </a:r>
            <a:endParaRPr lang="es-ES_tradnl" sz="2000" dirty="0"/>
          </a:p>
        </p:txBody>
      </p:sp>
      <p:pic>
        <p:nvPicPr>
          <p:cNvPr id="15" name="Imagen 14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46" y="1969476"/>
            <a:ext cx="407079" cy="436685"/>
          </a:xfrm>
          <a:prstGeom prst="rect">
            <a:avLst/>
          </a:prstGeom>
        </p:spPr>
      </p:pic>
      <p:sp>
        <p:nvSpPr>
          <p:cNvPr id="16" name="CuadroTexto 15"/>
          <p:cNvSpPr txBox="1"/>
          <p:nvPr/>
        </p:nvSpPr>
        <p:spPr>
          <a:xfrm>
            <a:off x="1490005" y="1969476"/>
            <a:ext cx="6856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>
                <a:solidFill>
                  <a:srgbClr val="09738A"/>
                </a:solidFill>
              </a:rPr>
              <a:t>Proporcionar la red relacional de los candidatos</a:t>
            </a:r>
            <a:endParaRPr lang="es-ES_tradnl" sz="2000" dirty="0"/>
          </a:p>
        </p:txBody>
      </p:sp>
      <p:pic>
        <p:nvPicPr>
          <p:cNvPr id="17" name="Imagen 16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46" y="2836984"/>
            <a:ext cx="407079" cy="436685"/>
          </a:xfrm>
          <a:prstGeom prst="rect">
            <a:avLst/>
          </a:prstGeom>
        </p:spPr>
      </p:pic>
      <p:sp>
        <p:nvSpPr>
          <p:cNvPr id="18" name="CuadroTexto 17"/>
          <p:cNvSpPr txBox="1"/>
          <p:nvPr/>
        </p:nvSpPr>
        <p:spPr>
          <a:xfrm>
            <a:off x="1490005" y="2836984"/>
            <a:ext cx="6856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>
                <a:solidFill>
                  <a:srgbClr val="09738A"/>
                </a:solidFill>
              </a:rPr>
              <a:t>Ranking de relevancia de candidatos </a:t>
            </a: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1181584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21CDE6E-4ED2-4D4A-821D-5478635A218F}" type="slidenum">
              <a:rPr lang="es-ES" smtClean="0"/>
              <a:pPr/>
              <a:t>5</a:t>
            </a:fld>
            <a:endParaRPr lang="es-ES" dirty="0"/>
          </a:p>
        </p:txBody>
      </p:sp>
      <p:sp>
        <p:nvSpPr>
          <p:cNvPr id="6" name="CuadroTexto 5"/>
          <p:cNvSpPr txBox="1"/>
          <p:nvPr/>
        </p:nvSpPr>
        <p:spPr>
          <a:xfrm>
            <a:off x="0" y="2532019"/>
            <a:ext cx="9144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9600" b="1" dirty="0" smtClean="0">
                <a:solidFill>
                  <a:srgbClr val="04A693"/>
                </a:solidFill>
                <a:latin typeface="+mj-lt"/>
              </a:rPr>
              <a:t>¿PARA QUIÉN?</a:t>
            </a:r>
            <a:endParaRPr lang="es-ES_tradnl" sz="9600" b="1" dirty="0">
              <a:solidFill>
                <a:srgbClr val="04A693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62118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21CDE6E-4ED2-4D4A-821D-5478635A218F}" type="slidenum">
              <a:rPr lang="es-ES" smtClean="0"/>
              <a:pPr/>
              <a:t>6</a:t>
            </a:fld>
            <a:endParaRPr lang="es-ES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46" y="1172307"/>
            <a:ext cx="407079" cy="436685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1490004" y="1172307"/>
            <a:ext cx="73622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>
                <a:solidFill>
                  <a:srgbClr val="04A693"/>
                </a:solidFill>
              </a:rPr>
              <a:t>Departamentos de RR.HH. de las empresas</a:t>
            </a:r>
            <a:endParaRPr lang="es-ES_tradnl" sz="2000" dirty="0">
              <a:solidFill>
                <a:srgbClr val="04A693"/>
              </a:solidFill>
            </a:endParaRPr>
          </a:p>
        </p:txBody>
      </p:sp>
      <p:pic>
        <p:nvPicPr>
          <p:cNvPr id="15" name="Imagen 14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46" y="1969476"/>
            <a:ext cx="407079" cy="436685"/>
          </a:xfrm>
          <a:prstGeom prst="rect">
            <a:avLst/>
          </a:prstGeom>
        </p:spPr>
      </p:pic>
      <p:sp>
        <p:nvSpPr>
          <p:cNvPr id="16" name="CuadroTexto 15"/>
          <p:cNvSpPr txBox="1"/>
          <p:nvPr/>
        </p:nvSpPr>
        <p:spPr>
          <a:xfrm>
            <a:off x="1490005" y="1969476"/>
            <a:ext cx="6856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>
                <a:solidFill>
                  <a:srgbClr val="04A693"/>
                </a:solidFill>
              </a:rPr>
              <a:t>Empresas de selección de personal</a:t>
            </a:r>
            <a:endParaRPr lang="es-ES_tradnl" sz="2000" dirty="0">
              <a:solidFill>
                <a:srgbClr val="04A693"/>
              </a:solidFill>
            </a:endParaRPr>
          </a:p>
        </p:txBody>
      </p:sp>
      <p:pic>
        <p:nvPicPr>
          <p:cNvPr id="17" name="Imagen 16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46" y="2836984"/>
            <a:ext cx="407079" cy="436685"/>
          </a:xfrm>
          <a:prstGeom prst="rect">
            <a:avLst/>
          </a:prstGeom>
        </p:spPr>
      </p:pic>
      <p:sp>
        <p:nvSpPr>
          <p:cNvPr id="18" name="CuadroTexto 17"/>
          <p:cNvSpPr txBox="1"/>
          <p:nvPr/>
        </p:nvSpPr>
        <p:spPr>
          <a:xfrm>
            <a:off x="1490005" y="2836984"/>
            <a:ext cx="6856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>
                <a:solidFill>
                  <a:srgbClr val="04A693"/>
                </a:solidFill>
              </a:rPr>
              <a:t>Agentes libres </a:t>
            </a:r>
            <a:r>
              <a:rPr lang="es-ES" sz="2000" dirty="0" smtClean="0">
                <a:solidFill>
                  <a:srgbClr val="FF0000"/>
                </a:solidFill>
              </a:rPr>
              <a:t>(</a:t>
            </a:r>
            <a:r>
              <a:rPr lang="es-ES" sz="2000" dirty="0" err="1" smtClean="0">
                <a:solidFill>
                  <a:srgbClr val="FF0000"/>
                </a:solidFill>
              </a:rPr>
              <a:t>headhunters</a:t>
            </a:r>
            <a:r>
              <a:rPr lang="es-ES" sz="2000" dirty="0" smtClean="0">
                <a:solidFill>
                  <a:srgbClr val="FF0000"/>
                </a:solidFill>
              </a:rPr>
              <a:t>??)</a:t>
            </a:r>
            <a:endParaRPr lang="es-ES_tradnl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870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21CDE6E-4ED2-4D4A-821D-5478635A218F}" type="slidenum">
              <a:rPr lang="es-ES" smtClean="0"/>
              <a:pPr/>
              <a:t>7</a:t>
            </a:fld>
            <a:endParaRPr lang="es-ES" dirty="0"/>
          </a:p>
        </p:txBody>
      </p:sp>
      <p:sp>
        <p:nvSpPr>
          <p:cNvPr id="6" name="CuadroTexto 5"/>
          <p:cNvSpPr txBox="1"/>
          <p:nvPr/>
        </p:nvSpPr>
        <p:spPr>
          <a:xfrm>
            <a:off x="105508" y="2532019"/>
            <a:ext cx="93198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9600" b="1" dirty="0" smtClean="0">
                <a:solidFill>
                  <a:srgbClr val="09738A"/>
                </a:solidFill>
                <a:latin typeface="+mj-lt"/>
              </a:rPr>
              <a:t>¿CÓMO?</a:t>
            </a:r>
            <a:endParaRPr lang="es-ES_tradnl" sz="9600" b="1" dirty="0">
              <a:solidFill>
                <a:srgbClr val="09738A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82552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21CDE6E-4ED2-4D4A-821D-5478635A218F}" type="slidenum">
              <a:rPr lang="es-ES" smtClean="0"/>
              <a:pPr/>
              <a:t>8</a:t>
            </a:fld>
            <a:endParaRPr lang="es-ES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46" y="1172307"/>
            <a:ext cx="407079" cy="436685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1490004" y="1172307"/>
            <a:ext cx="73622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>
                <a:solidFill>
                  <a:srgbClr val="09738A"/>
                </a:solidFill>
              </a:rPr>
              <a:t>Posicionamiento y relevancia en twitter</a:t>
            </a:r>
            <a:endParaRPr lang="es-ES_tradnl" sz="2000" dirty="0"/>
          </a:p>
        </p:txBody>
      </p:sp>
      <p:pic>
        <p:nvPicPr>
          <p:cNvPr id="15" name="Imagen 14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46" y="1969476"/>
            <a:ext cx="407079" cy="436685"/>
          </a:xfrm>
          <a:prstGeom prst="rect">
            <a:avLst/>
          </a:prstGeom>
        </p:spPr>
      </p:pic>
      <p:sp>
        <p:nvSpPr>
          <p:cNvPr id="16" name="CuadroTexto 15"/>
          <p:cNvSpPr txBox="1"/>
          <p:nvPr/>
        </p:nvSpPr>
        <p:spPr>
          <a:xfrm>
            <a:off x="1490005" y="1969476"/>
            <a:ext cx="68568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>
                <a:solidFill>
                  <a:srgbClr val="09738A"/>
                </a:solidFill>
              </a:rPr>
              <a:t>Red de contacto (</a:t>
            </a:r>
            <a:r>
              <a:rPr lang="es-ES" sz="2000" dirty="0" err="1" smtClean="0">
                <a:solidFill>
                  <a:srgbClr val="09738A"/>
                </a:solidFill>
              </a:rPr>
              <a:t>followers</a:t>
            </a:r>
            <a:r>
              <a:rPr lang="es-ES" sz="2000" dirty="0" smtClean="0">
                <a:solidFill>
                  <a:srgbClr val="09738A"/>
                </a:solidFill>
              </a:rPr>
              <a:t>, , publicaciones, </a:t>
            </a:r>
            <a:r>
              <a:rPr lang="es-ES" sz="2000" dirty="0" err="1" smtClean="0">
                <a:solidFill>
                  <a:srgbClr val="09738A"/>
                </a:solidFill>
              </a:rPr>
              <a:t>retuits</a:t>
            </a:r>
            <a:r>
              <a:rPr lang="es-ES" sz="2000" dirty="0" smtClean="0">
                <a:solidFill>
                  <a:srgbClr val="09738A"/>
                </a:solidFill>
              </a:rPr>
              <a:t>..)</a:t>
            </a:r>
            <a:endParaRPr lang="es-ES_tradnl" sz="2000" dirty="0">
              <a:solidFill>
                <a:srgbClr val="FF0000"/>
              </a:solidFill>
            </a:endParaRPr>
          </a:p>
          <a:p>
            <a:r>
              <a:rPr lang="es-ES" sz="2000" dirty="0" smtClean="0">
                <a:solidFill>
                  <a:srgbClr val="09738A"/>
                </a:solidFill>
              </a:rPr>
              <a:t>.</a:t>
            </a:r>
            <a:endParaRPr lang="es-ES_tradnl" sz="2000" dirty="0"/>
          </a:p>
        </p:txBody>
      </p:sp>
      <p:pic>
        <p:nvPicPr>
          <p:cNvPr id="17" name="Imagen 16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46" y="2836984"/>
            <a:ext cx="407079" cy="436685"/>
          </a:xfrm>
          <a:prstGeom prst="rect">
            <a:avLst/>
          </a:prstGeom>
        </p:spPr>
      </p:pic>
      <p:sp>
        <p:nvSpPr>
          <p:cNvPr id="18" name="CuadroTexto 17"/>
          <p:cNvSpPr txBox="1"/>
          <p:nvPr/>
        </p:nvSpPr>
        <p:spPr>
          <a:xfrm>
            <a:off x="1490005" y="2836984"/>
            <a:ext cx="6856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>
                <a:solidFill>
                  <a:srgbClr val="09738A"/>
                </a:solidFill>
              </a:rPr>
              <a:t>Información complementaria (</a:t>
            </a:r>
            <a:r>
              <a:rPr lang="es-ES" sz="2000" dirty="0" err="1" smtClean="0">
                <a:solidFill>
                  <a:srgbClr val="09738A"/>
                </a:solidFill>
              </a:rPr>
              <a:t>rrss</a:t>
            </a:r>
            <a:r>
              <a:rPr lang="es-ES" sz="2000" dirty="0" smtClean="0">
                <a:solidFill>
                  <a:srgbClr val="09738A"/>
                </a:solidFill>
              </a:rPr>
              <a:t>, portales profesionales..)</a:t>
            </a:r>
            <a:endParaRPr lang="es-ES_tradnl" sz="2000" dirty="0">
              <a:solidFill>
                <a:srgbClr val="FF0000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84984" y="1213237"/>
            <a:ext cx="531011" cy="288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786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6224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ctopus">
      <a:dk1>
        <a:sysClr val="windowText" lastClr="000000"/>
      </a:dk1>
      <a:lt1>
        <a:srgbClr val="FFD522"/>
      </a:lt1>
      <a:dk2>
        <a:srgbClr val="000000"/>
      </a:dk2>
      <a:lt2>
        <a:srgbClr val="FFD522"/>
      </a:lt2>
      <a:accent1>
        <a:srgbClr val="09738A"/>
      </a:accent1>
      <a:accent2>
        <a:srgbClr val="05A693"/>
      </a:accent2>
      <a:accent3>
        <a:srgbClr val="0FBC91"/>
      </a:accent3>
      <a:accent4>
        <a:srgbClr val="ED4237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ctopus">
      <a:majorFont>
        <a:latin typeface="Miriam Libre"/>
        <a:ea typeface=""/>
        <a:cs typeface=""/>
      </a:majorFont>
      <a:minorFont>
        <a:latin typeface="Miriam Libre"/>
        <a:ea typeface=""/>
        <a:cs typeface="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168</TotalTime>
  <Words>171</Words>
  <Application>Microsoft Macintosh PowerPoint</Application>
  <PresentationFormat>Presentación en pantalla (4:3)</PresentationFormat>
  <Paragraphs>31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Calibri</vt:lpstr>
      <vt:lpstr>Miriam Libre</vt:lpstr>
      <vt:lpstr>Arial</vt:lpstr>
      <vt:lpstr>Tema de Office</vt:lpstr>
      <vt:lpstr>ANÁLISIS EN REDES SOCIALES PARA RECURSOS HUMANOS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Análisis en redes sociales para RRHH</dc:title>
  <dc:creator>Marisa Bravo</dc:creator>
  <cp:lastModifiedBy>FRANCISCO JAVIER GARCIA QUINTANA</cp:lastModifiedBy>
  <cp:revision>19</cp:revision>
  <dcterms:created xsi:type="dcterms:W3CDTF">2017-04-23T17:54:28Z</dcterms:created>
  <dcterms:modified xsi:type="dcterms:W3CDTF">2017-04-26T20:36:14Z</dcterms:modified>
</cp:coreProperties>
</file>

<file path=docProps/thumbnail.jpeg>
</file>